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17" autoAdjust="0"/>
    <p:restoredTop sz="94660"/>
  </p:normalViewPr>
  <p:slideViewPr>
    <p:cSldViewPr>
      <p:cViewPr>
        <p:scale>
          <a:sx n="90" d="100"/>
          <a:sy n="90" d="100"/>
        </p:scale>
        <p:origin x="-1068" y="-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4BE5B-1502-4CA7-8527-F8B0D05F2F3A}"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84BE5B-1502-4CA7-8527-F8B0D05F2F3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84BE5B-1502-4CA7-8527-F8B0D05F2F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CA3FC84-87A5-4A5F-96E5-69A7AAFD5680}" type="datetimeFigureOut">
              <a:rPr lang="en-US" smtClean="0"/>
              <a:pPr/>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84BE5B-1502-4CA7-8527-F8B0D05F2F3A}"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9CA3FC84-87A5-4A5F-96E5-69A7AAFD5680}" type="datetimeFigureOut">
              <a:rPr lang="en-US" smtClean="0"/>
              <a:pPr/>
              <a:t>12/13/2013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6484BE5B-1502-4CA7-8527-F8B0D05F2F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CA3FC84-87A5-4A5F-96E5-69A7AAFD5680}" type="datetimeFigureOut">
              <a:rPr lang="en-US" smtClean="0"/>
              <a:pPr/>
              <a:t>12/13/2013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6484BE5B-1502-4CA7-8527-F8B0D05F2F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772400" cy="1470025"/>
          </a:xfrm>
        </p:spPr>
        <p:txBody>
          <a:bodyPr>
            <a:normAutofit/>
          </a:bodyPr>
          <a:lstStyle/>
          <a:p>
            <a:r>
              <a:rPr lang="en-US" dirty="0" smtClean="0"/>
              <a:t>International Brotherhood of Teamsters</a:t>
            </a:r>
            <a:endParaRPr lang="en-US" dirty="0"/>
          </a:p>
        </p:txBody>
      </p:sp>
      <p:sp>
        <p:nvSpPr>
          <p:cNvPr id="3" name="Subtitle 2"/>
          <p:cNvSpPr>
            <a:spLocks noGrp="1"/>
          </p:cNvSpPr>
          <p:nvPr>
            <p:ph type="subTitle" idx="1"/>
          </p:nvPr>
        </p:nvSpPr>
        <p:spPr>
          <a:xfrm>
            <a:off x="2895600" y="5562600"/>
            <a:ext cx="3352800" cy="533400"/>
          </a:xfrm>
        </p:spPr>
        <p:txBody>
          <a:bodyPr>
            <a:normAutofit/>
          </a:bodyPr>
          <a:lstStyle/>
          <a:p>
            <a:r>
              <a:rPr lang="en-US" sz="3200" dirty="0" smtClean="0">
                <a:solidFill>
                  <a:schemeClr val="tx1"/>
                </a:solidFill>
              </a:rPr>
              <a:t>By Jackie Genovesi</a:t>
            </a:r>
            <a:endParaRPr lang="en-US" sz="3200" dirty="0">
              <a:solidFill>
                <a:schemeClr val="tx1"/>
              </a:solidFill>
            </a:endParaRPr>
          </a:p>
        </p:txBody>
      </p:sp>
      <p:pic>
        <p:nvPicPr>
          <p:cNvPr id="3074" name="Picture 2" descr="International Brotherhood of Teamsters (emblem).png"/>
          <p:cNvPicPr>
            <a:picLocks noChangeAspect="1" noChangeArrowheads="1"/>
          </p:cNvPicPr>
          <p:nvPr/>
        </p:nvPicPr>
        <p:blipFill>
          <a:blip r:embed="rId2" cstate="print"/>
          <a:srcRect/>
          <a:stretch>
            <a:fillRect/>
          </a:stretch>
        </p:blipFill>
        <p:spPr bwMode="auto">
          <a:xfrm>
            <a:off x="3657600" y="1219200"/>
            <a:ext cx="2667000" cy="345948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History </a:t>
            </a:r>
            <a:endParaRPr lang="en-US" dirty="0"/>
          </a:p>
        </p:txBody>
      </p:sp>
      <p:sp>
        <p:nvSpPr>
          <p:cNvPr id="3" name="Content Placeholder 2"/>
          <p:cNvSpPr>
            <a:spLocks noGrp="1"/>
          </p:cNvSpPr>
          <p:nvPr>
            <p:ph idx="1"/>
          </p:nvPr>
        </p:nvSpPr>
        <p:spPr>
          <a:xfrm>
            <a:off x="457200" y="1600200"/>
            <a:ext cx="5867400" cy="4525963"/>
          </a:xfrm>
        </p:spPr>
        <p:txBody>
          <a:bodyPr>
            <a:normAutofit fontScale="62500" lnSpcReduction="20000"/>
          </a:bodyPr>
          <a:lstStyle/>
          <a:p>
            <a:r>
              <a:rPr lang="en-US" dirty="0" smtClean="0"/>
              <a:t>This labor union was f</a:t>
            </a:r>
            <a:r>
              <a:rPr lang="en-US" dirty="0" smtClean="0"/>
              <a:t>ounded </a:t>
            </a:r>
            <a:r>
              <a:rPr lang="en-US" dirty="0"/>
              <a:t>in </a:t>
            </a:r>
            <a:r>
              <a:rPr lang="en-US" dirty="0" smtClean="0"/>
              <a:t>1903</a:t>
            </a:r>
          </a:p>
          <a:p>
            <a:pPr fontAlgn="base"/>
            <a:r>
              <a:rPr lang="en-US" dirty="0"/>
              <a:t>In 1901, </a:t>
            </a:r>
            <a:r>
              <a:rPr lang="en-US" dirty="0" smtClean="0"/>
              <a:t>angry </a:t>
            </a:r>
            <a:r>
              <a:rPr lang="en-US" dirty="0"/>
              <a:t>drivers banded together to form the Team Drivers International Union (TDIU</a:t>
            </a:r>
            <a:r>
              <a:rPr lang="en-US" dirty="0" smtClean="0"/>
              <a:t>), but the </a:t>
            </a:r>
            <a:r>
              <a:rPr lang="en-US" dirty="0"/>
              <a:t>following </a:t>
            </a:r>
            <a:r>
              <a:rPr lang="en-US" dirty="0" smtClean="0"/>
              <a:t>year some </a:t>
            </a:r>
            <a:r>
              <a:rPr lang="en-US" dirty="0"/>
              <a:t>members broke away, forming a rival group, the Teamsters National Union.</a:t>
            </a:r>
          </a:p>
          <a:p>
            <a:pPr fontAlgn="base"/>
            <a:r>
              <a:rPr lang="en-US" dirty="0"/>
              <a:t>Samuel </a:t>
            </a:r>
            <a:r>
              <a:rPr lang="en-US" dirty="0" smtClean="0"/>
              <a:t>Gompers was the leader </a:t>
            </a:r>
            <a:r>
              <a:rPr lang="en-US" dirty="0"/>
              <a:t>of the American Federation of Labor (AFL), </a:t>
            </a:r>
            <a:r>
              <a:rPr lang="en-US" dirty="0" smtClean="0"/>
              <a:t> and was </a:t>
            </a:r>
            <a:r>
              <a:rPr lang="en-US" dirty="0"/>
              <a:t>concerned by what he saw as a waste of resources and energy, and convinced the competing unions to meet and work out their differences. </a:t>
            </a:r>
            <a:endParaRPr lang="en-US" dirty="0" smtClean="0"/>
          </a:p>
          <a:p>
            <a:pPr fontAlgn="base"/>
            <a:r>
              <a:rPr lang="en-US" dirty="0" smtClean="0"/>
              <a:t>They agreed re-joined </a:t>
            </a:r>
            <a:r>
              <a:rPr lang="en-US" dirty="0"/>
              <a:t>forces to create the International Brotherhood of Teamsters (IBT) at a joint convention in Niagara Falls, N.Y. in August 1903. </a:t>
            </a:r>
            <a:endParaRPr lang="en-US" dirty="0" smtClean="0"/>
          </a:p>
          <a:p>
            <a:pPr fontAlgn="base"/>
            <a:r>
              <a:rPr lang="en-US" dirty="0" smtClean="0"/>
              <a:t>Cornelius </a:t>
            </a:r>
            <a:r>
              <a:rPr lang="en-US" dirty="0"/>
              <a:t>Shea was elected its first General President.</a:t>
            </a:r>
          </a:p>
          <a:p>
            <a:endParaRPr lang="en-US" dirty="0"/>
          </a:p>
        </p:txBody>
      </p:sp>
      <p:pic>
        <p:nvPicPr>
          <p:cNvPr id="1026" name="Picture 2" descr="http://upload.wikimedia.org/wikipedia/commons/thumb/8/83/Cornelius_Shea.png/220px-Cornelius_Shea.png"/>
          <p:cNvPicPr>
            <a:picLocks noChangeAspect="1" noChangeArrowheads="1"/>
          </p:cNvPicPr>
          <p:nvPr/>
        </p:nvPicPr>
        <p:blipFill>
          <a:blip r:embed="rId2" cstate="print"/>
          <a:srcRect/>
          <a:stretch>
            <a:fillRect/>
          </a:stretch>
        </p:blipFill>
        <p:spPr bwMode="auto">
          <a:xfrm>
            <a:off x="6705600" y="1676400"/>
            <a:ext cx="2095500" cy="1800225"/>
          </a:xfrm>
          <a:prstGeom prst="rect">
            <a:avLst/>
          </a:prstGeom>
          <a:noFill/>
        </p:spPr>
      </p:pic>
      <p:sp>
        <p:nvSpPr>
          <p:cNvPr id="5" name="TextBox 4"/>
          <p:cNvSpPr txBox="1"/>
          <p:nvPr/>
        </p:nvSpPr>
        <p:spPr>
          <a:xfrm>
            <a:off x="6781800" y="3810000"/>
            <a:ext cx="2133600" cy="1200329"/>
          </a:xfrm>
          <a:prstGeom prst="rect">
            <a:avLst/>
          </a:prstGeom>
          <a:noFill/>
        </p:spPr>
        <p:txBody>
          <a:bodyPr wrap="square" rtlCol="0">
            <a:spAutoFit/>
          </a:bodyPr>
          <a:lstStyle/>
          <a:p>
            <a:r>
              <a:rPr lang="en-US" dirty="0" smtClean="0"/>
              <a:t>The first General President of the Teamsters, Cornelius Shea</a:t>
            </a:r>
            <a:endParaRPr lang="en-US" dirty="0"/>
          </a:p>
        </p:txBody>
      </p:sp>
      <p:cxnSp>
        <p:nvCxnSpPr>
          <p:cNvPr id="11" name="Straight Connector 10"/>
          <p:cNvCxnSpPr/>
          <p:nvPr/>
        </p:nvCxnSpPr>
        <p:spPr>
          <a:xfrm>
            <a:off x="6477000" y="1600200"/>
            <a:ext cx="0" cy="51816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6" name="Picture 2" descr="http://teamster.org/sites/teamster.org/files/images/Local_25.jpg"/>
          <p:cNvPicPr>
            <a:picLocks noChangeAspect="1" noChangeArrowheads="1"/>
          </p:cNvPicPr>
          <p:nvPr/>
        </p:nvPicPr>
        <p:blipFill>
          <a:blip r:embed="rId2" cstate="print"/>
          <a:srcRect/>
          <a:stretch>
            <a:fillRect/>
          </a:stretch>
        </p:blipFill>
        <p:spPr bwMode="auto">
          <a:xfrm>
            <a:off x="57398" y="457200"/>
            <a:ext cx="4329543" cy="2667000"/>
          </a:xfrm>
          <a:prstGeom prst="rect">
            <a:avLst/>
          </a:prstGeom>
          <a:noFill/>
        </p:spPr>
      </p:pic>
      <p:pic>
        <p:nvPicPr>
          <p:cNvPr id="6148" name="Picture 4" descr="http://teamster.org/sites/teamster.org/files/images/horseshoe.jpg"/>
          <p:cNvPicPr>
            <a:picLocks noChangeAspect="1" noChangeArrowheads="1"/>
          </p:cNvPicPr>
          <p:nvPr/>
        </p:nvPicPr>
        <p:blipFill>
          <a:blip r:embed="rId3" cstate="print"/>
          <a:srcRect/>
          <a:stretch>
            <a:fillRect/>
          </a:stretch>
        </p:blipFill>
        <p:spPr bwMode="auto">
          <a:xfrm>
            <a:off x="4495800" y="2438400"/>
            <a:ext cx="4191000" cy="405580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a:bodyPr>
          <a:lstStyle/>
          <a:p>
            <a:pPr algn="ctr">
              <a:buNone/>
            </a:pPr>
            <a:r>
              <a:rPr lang="en-US" dirty="0" smtClean="0"/>
              <a:t>“</a:t>
            </a:r>
            <a:r>
              <a:rPr lang="en-US" dirty="0"/>
              <a:t>Founded in 1903, the Teamsters mission is to organize and educate workers towards a higher standard </a:t>
            </a:r>
            <a:r>
              <a:rPr lang="en-US" dirty="0" smtClean="0"/>
              <a:t>of </a:t>
            </a:r>
            <a:r>
              <a:rPr lang="en-US" dirty="0"/>
              <a:t>living</a:t>
            </a:r>
            <a:r>
              <a:rPr lang="en-US" dirty="0" smtClean="0"/>
              <a:t>.”</a:t>
            </a:r>
          </a:p>
          <a:p>
            <a:pPr>
              <a:buNone/>
            </a:pPr>
            <a:endParaRPr lang="en-US" dirty="0"/>
          </a:p>
          <a:p>
            <a:pPr>
              <a:buNone/>
            </a:pPr>
            <a:r>
              <a:rPr lang="en-US" dirty="0"/>
              <a:t> </a:t>
            </a:r>
            <a:r>
              <a:rPr lang="en-US" dirty="0" smtClean="0"/>
              <a:t>	</a:t>
            </a:r>
            <a:r>
              <a:rPr lang="en-US" dirty="0" smtClean="0"/>
              <a:t>The Teamsters </a:t>
            </a:r>
            <a:r>
              <a:rPr lang="en-US" dirty="0"/>
              <a:t>Union has been a leader in setting the standard for higher wages, better benefits and improved working conditions for workers throughout the United </a:t>
            </a:r>
            <a:r>
              <a:rPr lang="en-US" dirty="0" smtClean="0"/>
              <a:t>States.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a:t>
            </a:r>
            <a:endParaRPr lang="en-US" dirty="0"/>
          </a:p>
        </p:txBody>
      </p:sp>
      <p:sp>
        <p:nvSpPr>
          <p:cNvPr id="3" name="Content Placeholder 2"/>
          <p:cNvSpPr>
            <a:spLocks noGrp="1"/>
          </p:cNvSpPr>
          <p:nvPr>
            <p:ph idx="1"/>
          </p:nvPr>
        </p:nvSpPr>
        <p:spPr/>
        <p:txBody>
          <a:bodyPr>
            <a:normAutofit/>
          </a:bodyPr>
          <a:lstStyle/>
          <a:p>
            <a:r>
              <a:rPr lang="en-US" dirty="0" smtClean="0"/>
              <a:t>The Teamsters have roughly 1.4 million </a:t>
            </a:r>
            <a:r>
              <a:rPr lang="en-US" dirty="0" smtClean="0"/>
              <a:t>members.</a:t>
            </a:r>
            <a:endParaRPr lang="en-US" dirty="0" smtClean="0"/>
          </a:p>
          <a:p>
            <a:r>
              <a:rPr lang="en-US" dirty="0" smtClean="0"/>
              <a:t>The union is </a:t>
            </a:r>
            <a:r>
              <a:rPr lang="en-US" dirty="0"/>
              <a:t>organized under 21 </a:t>
            </a:r>
            <a:r>
              <a:rPr lang="en-US" dirty="0" smtClean="0"/>
              <a:t>Industrial Divisions</a:t>
            </a:r>
            <a:r>
              <a:rPr lang="en-US" dirty="0"/>
              <a:t> that include </a:t>
            </a:r>
            <a:r>
              <a:rPr lang="en-US" dirty="0" smtClean="0"/>
              <a:t>many different occupations, both </a:t>
            </a:r>
            <a:r>
              <a:rPr lang="en-US" dirty="0"/>
              <a:t>professional and </a:t>
            </a:r>
            <a:r>
              <a:rPr lang="en-US" dirty="0" smtClean="0"/>
              <a:t>non-professional</a:t>
            </a:r>
            <a:r>
              <a:rPr lang="en-US" dirty="0" smtClean="0"/>
              <a:t>.</a:t>
            </a:r>
          </a:p>
          <a:p>
            <a:r>
              <a:rPr lang="en-US" dirty="0" smtClean="0"/>
              <a:t>You can join the teamsters through their different divisions, and their local unions all across America.</a:t>
            </a:r>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6386" name="Picture 2" descr="http://teamster.org/sites/teamster.org/files/images/Gompers.jpg"/>
          <p:cNvPicPr>
            <a:picLocks noChangeAspect="1" noChangeArrowheads="1"/>
          </p:cNvPicPr>
          <p:nvPr/>
        </p:nvPicPr>
        <p:blipFill>
          <a:blip r:embed="rId2" cstate="print"/>
          <a:srcRect/>
          <a:stretch>
            <a:fillRect/>
          </a:stretch>
        </p:blipFill>
        <p:spPr bwMode="auto">
          <a:xfrm>
            <a:off x="0" y="152400"/>
            <a:ext cx="4343400" cy="4795838"/>
          </a:xfrm>
          <a:prstGeom prst="rect">
            <a:avLst/>
          </a:prstGeom>
          <a:noFill/>
        </p:spPr>
      </p:pic>
      <p:pic>
        <p:nvPicPr>
          <p:cNvPr id="16388" name="Picture 4" descr="http://teamster.org/sites/teamster.org/files/images/certificate.jpg"/>
          <p:cNvPicPr>
            <a:picLocks noChangeAspect="1" noChangeArrowheads="1"/>
          </p:cNvPicPr>
          <p:nvPr/>
        </p:nvPicPr>
        <p:blipFill>
          <a:blip r:embed="rId3" cstate="print"/>
          <a:srcRect/>
          <a:stretch>
            <a:fillRect/>
          </a:stretch>
        </p:blipFill>
        <p:spPr bwMode="auto">
          <a:xfrm>
            <a:off x="5410200" y="1524000"/>
            <a:ext cx="3124200" cy="5123689"/>
          </a:xfrm>
          <a:prstGeom prst="rect">
            <a:avLst/>
          </a:prstGeom>
          <a:noFill/>
        </p:spPr>
      </p:pic>
      <p:sp>
        <p:nvSpPr>
          <p:cNvPr id="6" name="Rectangle 5"/>
          <p:cNvSpPr/>
          <p:nvPr/>
        </p:nvSpPr>
        <p:spPr>
          <a:xfrm>
            <a:off x="5029200" y="457200"/>
            <a:ext cx="3962400" cy="923330"/>
          </a:xfrm>
          <a:prstGeom prst="rect">
            <a:avLst/>
          </a:prstGeom>
        </p:spPr>
        <p:txBody>
          <a:bodyPr wrap="square">
            <a:spAutoFit/>
          </a:bodyPr>
          <a:lstStyle/>
          <a:p>
            <a:r>
              <a:rPr lang="en-US" dirty="0" smtClean="0">
                <a:solidFill>
                  <a:schemeClr val="accent1"/>
                </a:solidFill>
              </a:rPr>
              <a:t>The 1903 </a:t>
            </a:r>
            <a:r>
              <a:rPr lang="en-US" dirty="0">
                <a:solidFill>
                  <a:schemeClr val="accent1"/>
                </a:solidFill>
              </a:rPr>
              <a:t>charter for the newly formed International Brotherhood of Teamsters.</a:t>
            </a:r>
          </a:p>
        </p:txBody>
      </p:sp>
      <p:sp>
        <p:nvSpPr>
          <p:cNvPr id="5" name="TextBox 4"/>
          <p:cNvSpPr txBox="1"/>
          <p:nvPr/>
        </p:nvSpPr>
        <p:spPr>
          <a:xfrm>
            <a:off x="838200" y="5103674"/>
            <a:ext cx="2743200" cy="1754326"/>
          </a:xfrm>
          <a:prstGeom prst="rect">
            <a:avLst/>
          </a:prstGeom>
          <a:noFill/>
        </p:spPr>
        <p:txBody>
          <a:bodyPr wrap="square" rtlCol="0">
            <a:spAutoFit/>
          </a:bodyPr>
          <a:lstStyle/>
          <a:p>
            <a:r>
              <a:rPr lang="en-US" dirty="0" smtClean="0">
                <a:solidFill>
                  <a:schemeClr val="accent1"/>
                </a:solidFill>
              </a:rPr>
              <a:t>Samuel Gompers, </a:t>
            </a:r>
            <a:r>
              <a:rPr lang="en-US" dirty="0" smtClean="0">
                <a:solidFill>
                  <a:schemeClr val="accent1"/>
                </a:solidFill>
              </a:rPr>
              <a:t>leader of the American Federation of Labor (AFL),</a:t>
            </a:r>
            <a:r>
              <a:rPr lang="en-US" dirty="0" smtClean="0">
                <a:solidFill>
                  <a:schemeClr val="accent1"/>
                </a:solidFill>
              </a:rPr>
              <a:t> who convinced the two separate labor unions to unite.</a:t>
            </a:r>
            <a:endParaRPr lang="en-US" dirty="0">
              <a:solidFill>
                <a:schemeClr val="accent1"/>
              </a:solidFill>
            </a:endParaRPr>
          </a:p>
        </p:txBody>
      </p:sp>
      <p:cxnSp>
        <p:nvCxnSpPr>
          <p:cNvPr id="8" name="Straight Connector 7"/>
          <p:cNvCxnSpPr/>
          <p:nvPr/>
        </p:nvCxnSpPr>
        <p:spPr>
          <a:xfrm>
            <a:off x="4648200" y="0"/>
            <a:ext cx="0" cy="68580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Issues</a:t>
            </a:r>
            <a:endParaRPr lang="en-US" dirty="0"/>
          </a:p>
        </p:txBody>
      </p:sp>
      <p:sp>
        <p:nvSpPr>
          <p:cNvPr id="4" name="Text Placeholder 3"/>
          <p:cNvSpPr>
            <a:spLocks noGrp="1"/>
          </p:cNvSpPr>
          <p:nvPr>
            <p:ph type="body" idx="1"/>
          </p:nvPr>
        </p:nvSpPr>
        <p:spPr>
          <a:xfrm>
            <a:off x="457200" y="1295400"/>
            <a:ext cx="4040188" cy="639762"/>
          </a:xfrm>
        </p:spPr>
        <p:txBody>
          <a:bodyPr/>
          <a:lstStyle/>
          <a:p>
            <a:r>
              <a:rPr lang="en-US" dirty="0" smtClean="0"/>
              <a:t>Current Issue		</a:t>
            </a:r>
            <a:endParaRPr lang="en-US" dirty="0"/>
          </a:p>
        </p:txBody>
      </p:sp>
      <p:sp>
        <p:nvSpPr>
          <p:cNvPr id="5" name="Content Placeholder 4"/>
          <p:cNvSpPr>
            <a:spLocks noGrp="1"/>
          </p:cNvSpPr>
          <p:nvPr>
            <p:ph sz="half" idx="2"/>
          </p:nvPr>
        </p:nvSpPr>
        <p:spPr>
          <a:xfrm>
            <a:off x="457200" y="1828800"/>
            <a:ext cx="4040188" cy="3570288"/>
          </a:xfrm>
        </p:spPr>
        <p:txBody>
          <a:bodyPr>
            <a:normAutofit fontScale="85000" lnSpcReduction="20000"/>
          </a:bodyPr>
          <a:lstStyle/>
          <a:p>
            <a:r>
              <a:rPr lang="en-US" dirty="0" smtClean="0"/>
              <a:t>IKEA is betraying its Swedish values by locking out workers at its Richmond, BC, Canada store to force them to accept benefit </a:t>
            </a:r>
            <a:r>
              <a:rPr lang="en-US" dirty="0" smtClean="0"/>
              <a:t>cuts.</a:t>
            </a:r>
            <a:endParaRPr lang="en-US" dirty="0" smtClean="0"/>
          </a:p>
          <a:p>
            <a:r>
              <a:rPr lang="en-US" dirty="0"/>
              <a:t>For the past two days, Swedish </a:t>
            </a:r>
            <a:r>
              <a:rPr lang="en-US" dirty="0" smtClean="0"/>
              <a:t>TV, </a:t>
            </a:r>
            <a:r>
              <a:rPr lang="en-US" dirty="0"/>
              <a:t>radio and print press has widely reported on the group of locked-out workers and labor leaders who traveled to Sweden to appeal to IKEA to end the company’s 7-month lockout of 350 Canadian IKEA workers.</a:t>
            </a:r>
          </a:p>
        </p:txBody>
      </p:sp>
      <p:sp>
        <p:nvSpPr>
          <p:cNvPr id="6" name="Text Placeholder 5"/>
          <p:cNvSpPr>
            <a:spLocks noGrp="1"/>
          </p:cNvSpPr>
          <p:nvPr>
            <p:ph type="body" sz="quarter" idx="3"/>
          </p:nvPr>
        </p:nvSpPr>
        <p:spPr>
          <a:xfrm>
            <a:off x="4648200" y="1447800"/>
            <a:ext cx="4041775" cy="639762"/>
          </a:xfrm>
        </p:spPr>
        <p:txBody>
          <a:bodyPr/>
          <a:lstStyle/>
          <a:p>
            <a:r>
              <a:rPr lang="en-US" dirty="0" smtClean="0"/>
              <a:t>“War on Workers”</a:t>
            </a:r>
            <a:endParaRPr lang="en-US" dirty="0"/>
          </a:p>
        </p:txBody>
      </p:sp>
      <p:sp>
        <p:nvSpPr>
          <p:cNvPr id="7" name="Content Placeholder 6"/>
          <p:cNvSpPr>
            <a:spLocks noGrp="1"/>
          </p:cNvSpPr>
          <p:nvPr>
            <p:ph sz="quarter" idx="4"/>
          </p:nvPr>
        </p:nvSpPr>
        <p:spPr>
          <a:xfrm>
            <a:off x="4572000" y="1905000"/>
            <a:ext cx="4041775" cy="3494088"/>
          </a:xfrm>
        </p:spPr>
        <p:txBody>
          <a:bodyPr>
            <a:normAutofit fontScale="92500"/>
          </a:bodyPr>
          <a:lstStyle/>
          <a:p>
            <a:r>
              <a:rPr lang="en-US" dirty="0" smtClean="0"/>
              <a:t>“Join </a:t>
            </a:r>
            <a:r>
              <a:rPr lang="en-US" dirty="0"/>
              <a:t>the movement to stop the war on workers. Corporate CEOs and billionaires are attacking you, your family and your job. The battlefield is in statehouses throughout the country.  Our jobs, our health, our kids, our retirement and our standard of living are all at risk. </a:t>
            </a:r>
            <a:r>
              <a:rPr lang="en-US" dirty="0" smtClean="0"/>
              <a:t>”</a:t>
            </a:r>
            <a:endParaRPr lang="en-US" dirty="0"/>
          </a:p>
        </p:txBody>
      </p:sp>
      <p:pic>
        <p:nvPicPr>
          <p:cNvPr id="19458" name="Picture 2" descr="http://ikeahurtsfamilies.files.wordpress.com/2013/11/copy-ikeahurtsfamilies_masthead_wordpress_3.jpg"/>
          <p:cNvPicPr>
            <a:picLocks noChangeAspect="1" noChangeArrowheads="1"/>
          </p:cNvPicPr>
          <p:nvPr/>
        </p:nvPicPr>
        <p:blipFill>
          <a:blip r:embed="rId2" cstate="print"/>
          <a:srcRect/>
          <a:stretch>
            <a:fillRect/>
          </a:stretch>
        </p:blipFill>
        <p:spPr bwMode="auto">
          <a:xfrm>
            <a:off x="152400" y="5181600"/>
            <a:ext cx="4572000" cy="145208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 y="1447800"/>
            <a:ext cx="4040188" cy="639762"/>
          </a:xfrm>
        </p:spPr>
        <p:txBody>
          <a:bodyPr>
            <a:normAutofit/>
          </a:bodyPr>
          <a:lstStyle/>
          <a:p>
            <a:r>
              <a:rPr lang="en-US" dirty="0" smtClean="0"/>
              <a:t>Website			</a:t>
            </a:r>
            <a:endParaRPr lang="en-US" dirty="0"/>
          </a:p>
        </p:txBody>
      </p:sp>
      <p:sp>
        <p:nvSpPr>
          <p:cNvPr id="4" name="Content Placeholder 3"/>
          <p:cNvSpPr>
            <a:spLocks noGrp="1"/>
          </p:cNvSpPr>
          <p:nvPr>
            <p:ph sz="half" idx="2"/>
          </p:nvPr>
        </p:nvSpPr>
        <p:spPr>
          <a:xfrm>
            <a:off x="457200" y="1905000"/>
            <a:ext cx="3429000" cy="2971799"/>
          </a:xfrm>
        </p:spPr>
        <p:txBody>
          <a:bodyPr>
            <a:normAutofit fontScale="85000" lnSpcReduction="10000"/>
          </a:bodyPr>
          <a:lstStyle/>
          <a:p>
            <a:pPr>
              <a:buNone/>
            </a:pPr>
            <a:r>
              <a:rPr lang="en-US" dirty="0" smtClean="0"/>
              <a:t>The website has a lot of visuals right on the home page, like the logo:</a:t>
            </a:r>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And different video clips and news articles on current campaigns going on.</a:t>
            </a:r>
            <a:endParaRPr lang="en-US" dirty="0"/>
          </a:p>
        </p:txBody>
      </p:sp>
      <p:sp>
        <p:nvSpPr>
          <p:cNvPr id="5" name="Text Placeholder 4"/>
          <p:cNvSpPr>
            <a:spLocks noGrp="1"/>
          </p:cNvSpPr>
          <p:nvPr>
            <p:ph type="body" sz="quarter" idx="3"/>
          </p:nvPr>
        </p:nvSpPr>
        <p:spPr>
          <a:xfrm>
            <a:off x="4572000" y="4343400"/>
            <a:ext cx="4041775" cy="639762"/>
          </a:xfrm>
        </p:spPr>
        <p:txBody>
          <a:bodyPr/>
          <a:lstStyle/>
          <a:p>
            <a:r>
              <a:rPr lang="en-US" dirty="0" smtClean="0"/>
              <a:t>Involvement</a:t>
            </a:r>
            <a:endParaRPr lang="en-US" dirty="0"/>
          </a:p>
        </p:txBody>
      </p:sp>
      <p:sp>
        <p:nvSpPr>
          <p:cNvPr id="6" name="Content Placeholder 5"/>
          <p:cNvSpPr>
            <a:spLocks noGrp="1"/>
          </p:cNvSpPr>
          <p:nvPr>
            <p:ph sz="quarter" idx="4"/>
          </p:nvPr>
        </p:nvSpPr>
        <p:spPr>
          <a:xfrm>
            <a:off x="4572000" y="4724400"/>
            <a:ext cx="3962399" cy="2133600"/>
          </a:xfrm>
        </p:spPr>
        <p:txBody>
          <a:bodyPr>
            <a:normAutofit fontScale="92500" lnSpcReduction="20000"/>
          </a:bodyPr>
          <a:lstStyle/>
          <a:p>
            <a:pPr>
              <a:buNone/>
            </a:pPr>
            <a:endParaRPr lang="en-US" dirty="0" smtClean="0"/>
          </a:p>
          <a:p>
            <a:pPr>
              <a:buNone/>
            </a:pPr>
            <a:r>
              <a:rPr lang="en-US" dirty="0" smtClean="0"/>
              <a:t>On the teamsters website is a list of all the ways people can get involved with the teamsters, such as:</a:t>
            </a:r>
          </a:p>
          <a:p>
            <a:pPr lvl="1"/>
            <a:r>
              <a:rPr lang="en-US" dirty="0" smtClean="0"/>
              <a:t>Donations</a:t>
            </a:r>
          </a:p>
          <a:p>
            <a:pPr lvl="1"/>
            <a:r>
              <a:rPr lang="en-US" dirty="0" smtClean="0"/>
              <a:t>Volunteering</a:t>
            </a:r>
            <a:endParaRPr lang="en-US" dirty="0"/>
          </a:p>
        </p:txBody>
      </p:sp>
      <p:pic>
        <p:nvPicPr>
          <p:cNvPr id="7" name="Picture 2" descr="International Brotherhood of Teamsters (emblem).png"/>
          <p:cNvPicPr>
            <a:picLocks noChangeAspect="1" noChangeArrowheads="1"/>
          </p:cNvPicPr>
          <p:nvPr/>
        </p:nvPicPr>
        <p:blipFill>
          <a:blip r:embed="rId2" cstate="print"/>
          <a:srcRect/>
          <a:stretch>
            <a:fillRect/>
          </a:stretch>
        </p:blipFill>
        <p:spPr bwMode="auto">
          <a:xfrm>
            <a:off x="2819400" y="2590800"/>
            <a:ext cx="1057400" cy="1371600"/>
          </a:xfrm>
          <a:prstGeom prst="rect">
            <a:avLst/>
          </a:prstGeom>
          <a:noFill/>
        </p:spPr>
      </p:pic>
      <p:pic>
        <p:nvPicPr>
          <p:cNvPr id="2050" name="Picture 2" descr="http://t1.gstatic.com/images?q=tbn:ANd9GcS9M51_z3qSB2yRMTCRXeyY3bLDGDAlBZY6v4cV4utXE56hK6M-:media.liveauctiongroup.net/i/5774/8653418_1.jpg%3Fv%3D8CC0BEC50949720"/>
          <p:cNvPicPr>
            <a:picLocks noChangeAspect="1" noChangeArrowheads="1"/>
          </p:cNvPicPr>
          <p:nvPr/>
        </p:nvPicPr>
        <p:blipFill>
          <a:blip r:embed="rId3" cstate="print"/>
          <a:srcRect/>
          <a:stretch>
            <a:fillRect/>
          </a:stretch>
        </p:blipFill>
        <p:spPr bwMode="auto">
          <a:xfrm>
            <a:off x="457200" y="4724400"/>
            <a:ext cx="3108631" cy="2133600"/>
          </a:xfrm>
          <a:prstGeom prst="rect">
            <a:avLst/>
          </a:prstGeom>
          <a:noFill/>
        </p:spPr>
      </p:pic>
      <p:pic>
        <p:nvPicPr>
          <p:cNvPr id="2052" name="Picture 4" descr="http://t0.gstatic.com/images?q=tbn:ANd9GcQfNNPWV7YmPLKEITgd_w5vLUNxElD_1emjCRIOMYGideO2CXpk:salsa4.salsalabs.com/o/50740/images/teamsters-take-action-photo.jpg"/>
          <p:cNvPicPr>
            <a:picLocks noChangeAspect="1" noChangeArrowheads="1"/>
          </p:cNvPicPr>
          <p:nvPr/>
        </p:nvPicPr>
        <p:blipFill>
          <a:blip r:embed="rId4" cstate="print"/>
          <a:srcRect/>
          <a:stretch>
            <a:fillRect/>
          </a:stretch>
        </p:blipFill>
        <p:spPr bwMode="auto">
          <a:xfrm>
            <a:off x="4648200" y="1752600"/>
            <a:ext cx="3505200" cy="233255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482" name="Picture 2" descr="http://teamster.org/sites/teamster.org/files/images/Indianapolis_headquarters%20.jpg"/>
          <p:cNvPicPr>
            <a:picLocks noChangeAspect="1" noChangeArrowheads="1"/>
          </p:cNvPicPr>
          <p:nvPr/>
        </p:nvPicPr>
        <p:blipFill>
          <a:blip r:embed="rId2" cstate="print"/>
          <a:srcRect/>
          <a:stretch>
            <a:fillRect/>
          </a:stretch>
        </p:blipFill>
        <p:spPr bwMode="auto">
          <a:xfrm>
            <a:off x="2209800" y="152400"/>
            <a:ext cx="4762500" cy="6477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87</TotalTime>
  <Words>381</Words>
  <Application>Microsoft Office PowerPoint</Application>
  <PresentationFormat>On-screen Show (4:3)</PresentationFormat>
  <Paragraphs>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Module</vt:lpstr>
      <vt:lpstr>International Brotherhood of Teamsters</vt:lpstr>
      <vt:lpstr>History </vt:lpstr>
      <vt:lpstr>Slide 3</vt:lpstr>
      <vt:lpstr>Purpose</vt:lpstr>
      <vt:lpstr>Membership</vt:lpstr>
      <vt:lpstr>Slide 6</vt:lpstr>
      <vt:lpstr>Issues</vt:lpstr>
      <vt:lpstr>Slide 8</vt:lpstr>
      <vt:lpstr>Slide 9</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Brotherhood of Teamsters</dc:title>
  <dc:creator>Jackie</dc:creator>
  <cp:lastModifiedBy>LHRIC</cp:lastModifiedBy>
  <cp:revision>10</cp:revision>
  <dcterms:created xsi:type="dcterms:W3CDTF">2013-12-12T20:46:13Z</dcterms:created>
  <dcterms:modified xsi:type="dcterms:W3CDTF">2013-12-13T16:06:28Z</dcterms:modified>
</cp:coreProperties>
</file>